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0" r:id="rId6"/>
    <p:sldId id="276" r:id="rId7"/>
    <p:sldId id="261" r:id="rId8"/>
    <p:sldId id="270" r:id="rId9"/>
    <p:sldId id="262" r:id="rId10"/>
    <p:sldId id="272" r:id="rId11"/>
    <p:sldId id="271" r:id="rId12"/>
    <p:sldId id="273" r:id="rId13"/>
    <p:sldId id="274" r:id="rId14"/>
    <p:sldId id="275" r:id="rId15"/>
    <p:sldId id="263" r:id="rId16"/>
    <p:sldId id="264" r:id="rId17"/>
    <p:sldId id="259" r:id="rId18"/>
    <p:sldId id="265" r:id="rId19"/>
    <p:sldId id="266" r:id="rId20"/>
    <p:sldId id="267" r:id="rId21"/>
    <p:sldId id="268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rbel Light" panose="020B0303020204020204" pitchFamily="34" charset="0"/>
      <p:regular r:id="rId27"/>
      <p:italic r:id="rId28"/>
    </p:embeddedFont>
    <p:embeddedFont>
      <p:font typeface="Fira Sans Bold" panose="020B0604020202020204" charset="0"/>
      <p:regular r:id="rId29"/>
    </p:embeddedFont>
    <p:embeddedFont>
      <p:font typeface="Fira Sans Light" panose="020B0403050000020004" pitchFamily="34" charset="0"/>
      <p:regular r:id="rId30"/>
      <p:italic r:id="rId31"/>
    </p:embeddedFont>
    <p:embeddedFont>
      <p:font typeface="Fira Sans Light Bold" panose="020B0604020202020204" charset="0"/>
      <p:regular r:id="rId32"/>
    </p:embeddedFont>
    <p:embeddedFont>
      <p:font typeface="Fira Sans Medium" panose="020B0603050000020004" pitchFamily="34" charset="0"/>
      <p:regular r:id="rId33"/>
      <p:italic r:id="rId34"/>
    </p:embeddedFont>
    <p:embeddedFont>
      <p:font typeface="Fira Sans Medium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hyperlink" Target="http://rgipt.ac.in" TargetMode="External"/><Relationship Id="rId18" Type="http://schemas.openxmlformats.org/officeDocument/2006/relationships/image" Target="../media/image40.svg"/><Relationship Id="rId26" Type="http://schemas.openxmlformats.org/officeDocument/2006/relationships/image" Target="../media/image47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34" Type="http://schemas.openxmlformats.org/officeDocument/2006/relationships/image" Target="../media/image55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39.png"/><Relationship Id="rId25" Type="http://schemas.openxmlformats.org/officeDocument/2006/relationships/hyperlink" Target="https://www.linkedin.com/in/vijeetnigam26/" TargetMode="External"/><Relationship Id="rId33" Type="http://schemas.openxmlformats.org/officeDocument/2006/relationships/image" Target="../media/image54.svg"/><Relationship Id="rId2" Type="http://schemas.openxmlformats.org/officeDocument/2006/relationships/slideLayout" Target="../slideLayouts/slideLayout7.xml"/><Relationship Id="rId16" Type="http://schemas.openxmlformats.org/officeDocument/2006/relationships/hyperlink" Target="https://www.google.com/search?q=knn&amp;oq=knn&amp;aqs=chrome..69i57j35i39j69i59j0i20i131i263i433i512j0i67j69i60l3.2511j0j7&amp;sourceid=chrome&amp;ie=UTF-8" TargetMode="External"/><Relationship Id="rId20" Type="http://schemas.openxmlformats.org/officeDocument/2006/relationships/image" Target="../media/image42.svg"/><Relationship Id="rId29" Type="http://schemas.openxmlformats.org/officeDocument/2006/relationships/image" Target="../media/image50.svg"/><Relationship Id="rId1" Type="http://schemas.openxmlformats.org/officeDocument/2006/relationships/tags" Target="../tags/tag6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24" Type="http://schemas.openxmlformats.org/officeDocument/2006/relationships/image" Target="../media/image46.svg"/><Relationship Id="rId32" Type="http://schemas.openxmlformats.org/officeDocument/2006/relationships/image" Target="../media/image53.png"/><Relationship Id="rId5" Type="http://schemas.openxmlformats.org/officeDocument/2006/relationships/image" Target="../media/image29.png"/><Relationship Id="rId15" Type="http://schemas.openxmlformats.org/officeDocument/2006/relationships/image" Target="../media/image38.svg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4.svg"/><Relationship Id="rId19" Type="http://schemas.openxmlformats.org/officeDocument/2006/relationships/image" Target="../media/image41.png"/><Relationship Id="rId31" Type="http://schemas.openxmlformats.org/officeDocument/2006/relationships/image" Target="../media/image52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7.png"/><Relationship Id="rId22" Type="http://schemas.openxmlformats.org/officeDocument/2006/relationships/image" Target="../media/image44.sv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8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36453"/>
            <a:ext cx="10202605" cy="4501490"/>
            <a:chOff x="0" y="0"/>
            <a:chExt cx="13603473" cy="600198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3603473" cy="4876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>
                  <a:solidFill>
                    <a:srgbClr val="000000"/>
                  </a:solidFill>
                  <a:latin typeface="Fira Sans Bold"/>
                </a:rPr>
                <a:t>K-Nearest Neighbors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196806"/>
              <a:ext cx="1360347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  <a:solidFill>
            <a:srgbClr val="E8E8E4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  <a:ln w="38100">
              <a:solidFill>
                <a:schemeClr val="tx1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212298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  <a:ln w="38100">
              <a:solidFill>
                <a:schemeClr val="tx1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  <a:ln w="38100">
              <a:solidFill>
                <a:schemeClr val="tx1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14" name="TextBox 14"/>
            <p:cNvSpPr txBox="1"/>
            <p:nvPr/>
          </p:nvSpPr>
          <p:spPr>
            <a:xfrm>
              <a:off x="1293956" y="104415"/>
              <a:ext cx="4323169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Artificial Intelligence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05010" cy="7816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61">
        <p:fade/>
      </p:transition>
    </mc:Choice>
    <mc:Fallback xmlns="">
      <p:transition spd="med" advTm="87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30849-B956-A430-B899-0C696943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7729"/>
            <a:ext cx="12801600" cy="99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951">
        <p14:pan dir="u"/>
      </p:transition>
    </mc:Choice>
    <mc:Fallback xmlns="">
      <p:transition spd="slow" advTm="195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E2468-8B80-B697-3A62-F7D8D6FC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632" y="324302"/>
            <a:ext cx="13280735" cy="96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534">
        <p14:pan dir="u"/>
      </p:transition>
    </mc:Choice>
    <mc:Fallback xmlns="">
      <p:transition spd="slow" advTm="653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2696B-8E6D-DED8-92AC-FD902F7A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76" y="1828800"/>
            <a:ext cx="15070648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2174">
        <p14:pan dir="u"/>
      </p:transition>
    </mc:Choice>
    <mc:Fallback xmlns="">
      <p:transition spd="slow" advTm="217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F48DC-DAEE-AEB2-DA74-36FF7DA4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578" y="1295400"/>
            <a:ext cx="15506843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4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572">
        <p14:pan dir="u"/>
      </p:transition>
    </mc:Choice>
    <mc:Fallback xmlns="">
      <p:transition spd="slow" advTm="4572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0F215-7467-3B2C-35FC-035D50CC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40" y="622991"/>
            <a:ext cx="13282320" cy="90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1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7978">
        <p14:pan dir="u"/>
      </p:transition>
    </mc:Choice>
    <mc:Fallback xmlns="">
      <p:transition spd="slow" advTm="797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1556"/>
            <a:ext cx="14766361" cy="4429353"/>
            <a:chOff x="0" y="-9525"/>
            <a:chExt cx="19688481" cy="5905803"/>
          </a:xfrm>
        </p:grpSpPr>
        <p:sp>
          <p:nvSpPr>
            <p:cNvPr id="3" name="TextBox 3"/>
            <p:cNvSpPr txBox="1"/>
            <p:nvPr/>
          </p:nvSpPr>
          <p:spPr>
            <a:xfrm>
              <a:off x="0" y="2033341"/>
              <a:ext cx="19688481" cy="3862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 sz="2800" dirty="0"/>
            </a:p>
            <a:p>
              <a:pPr>
                <a:lnSpc>
                  <a:spcPts val="3840"/>
                </a:lnSpc>
              </a:pPr>
              <a:r>
                <a:rPr lang="en-US" sz="2800" dirty="0">
                  <a:latin typeface="Fira Sans Light"/>
                </a:rPr>
                <a:t>Function takes in all of the training and test data, k, and p, and returns the predictions my KNN classifier makes for the test set (</a:t>
              </a:r>
              <a:r>
                <a:rPr lang="en-US" sz="2800" dirty="0" err="1">
                  <a:latin typeface="Fira Sans Light"/>
                </a:rPr>
                <a:t>y_hat_test</a:t>
              </a:r>
              <a:r>
                <a:rPr lang="en-US" sz="2800" dirty="0">
                  <a:latin typeface="Fira Sans Light"/>
                </a:rPr>
                <a:t>).</a:t>
              </a:r>
            </a:p>
            <a:p>
              <a:pPr>
                <a:lnSpc>
                  <a:spcPts val="3840"/>
                </a:lnSpc>
              </a:pPr>
              <a:endParaRPr lang="en-US" sz="2800" dirty="0">
                <a:latin typeface="Fira Sans Light"/>
              </a:endParaRPr>
            </a:p>
            <a:p>
              <a:pPr>
                <a:lnSpc>
                  <a:spcPts val="3840"/>
                </a:lnSpc>
              </a:pPr>
              <a:r>
                <a:rPr lang="en-US" sz="2800" dirty="0">
                  <a:latin typeface="Fira Sans Light"/>
                </a:rPr>
                <a:t>The function should return a list of label predictions containing only 0’s, 1’s and 2’s.</a:t>
              </a:r>
            </a:p>
            <a:p>
              <a:pPr>
                <a:lnSpc>
                  <a:spcPts val="3840"/>
                </a:lnSpc>
                <a:spcBef>
                  <a:spcPct val="0"/>
                </a:spcBef>
              </a:pPr>
              <a:endParaRPr lang="en-US" sz="2800" dirty="0">
                <a:latin typeface="Fira Sans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9688481" cy="145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360"/>
                </a:lnSpc>
              </a:pPr>
              <a:r>
                <a:rPr lang="en-US" sz="5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ira Sans Light"/>
                </a:rPr>
                <a:t>knn_predict()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5776">
        <p14:pan dir="u"/>
      </p:transition>
    </mc:Choice>
    <mc:Fallback xmlns="">
      <p:transition spd="slow" advTm="5776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2" t="10289"/>
          <a:stretch>
            <a:fillRect/>
          </a:stretch>
        </p:blipFill>
        <p:spPr>
          <a:xfrm>
            <a:off x="1542043" y="730715"/>
            <a:ext cx="15203915" cy="8825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5415">
        <p14:pan dir="u"/>
      </p:transition>
    </mc:Choice>
    <mc:Fallback xmlns="">
      <p:transition spd="slow" advTm="541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-Nearest Neighbors Classifier - Learn the Basics of Machine Learning |  Codecademy">
            <a:extLst>
              <a:ext uri="{FF2B5EF4-FFF2-40B4-BE49-F238E27FC236}">
                <a16:creationId xmlns:a16="http://schemas.microsoft.com/office/drawing/2014/main" id="{61A61C99-CA78-55B3-5001-466CB9F3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909638"/>
            <a:ext cx="11563350" cy="846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599">
        <p14:pan dir="u"/>
      </p:transition>
    </mc:Choice>
    <mc:Fallback xmlns="">
      <p:transition spd="slow" advTm="8599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41445" y="882608"/>
            <a:ext cx="11165742" cy="821922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3706346"/>
            <a:ext cx="5512745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Effect of Varying 'K'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5979">
        <p14:pan/>
      </p:transition>
    </mc:Choice>
    <mc:Fallback xmlns="">
      <p:transition spd="slow" advTm="5979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95225" y="1258287"/>
            <a:ext cx="1323368" cy="132336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67722" y="1258287"/>
            <a:ext cx="1453988" cy="145398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162801" y="4418365"/>
            <a:ext cx="3389672" cy="10456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44800" y="1258287"/>
            <a:ext cx="1323368" cy="132336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rcRect l="14428" t="4175" r="12692" b="39763"/>
          <a:stretch>
            <a:fillRect/>
          </a:stretch>
        </p:blipFill>
        <p:spPr>
          <a:xfrm>
            <a:off x="2895600" y="6189505"/>
            <a:ext cx="6842113" cy="315789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125200" y="4395505"/>
            <a:ext cx="6029914" cy="463320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19200" y="3924300"/>
            <a:ext cx="3061164" cy="172109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rcRect l="10557" t="16914" r="11944" b="15764"/>
          <a:stretch>
            <a:fillRect/>
          </a:stretch>
        </p:blipFill>
        <p:spPr>
          <a:xfrm>
            <a:off x="907052" y="939597"/>
            <a:ext cx="2368424" cy="205741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rcRect l="31112" t="14648" r="31148" b="15310"/>
          <a:stretch>
            <a:fillRect/>
          </a:stretch>
        </p:blipFill>
        <p:spPr>
          <a:xfrm>
            <a:off x="5248991" y="1329920"/>
            <a:ext cx="1345216" cy="131072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262">
        <p159:morph option="byObject"/>
      </p:transition>
    </mc:Choice>
    <mc:Fallback xmlns="">
      <p:transition spd="slow" advTm="112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1037698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chemeClr val="bg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667000" y="6016224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  <a:ln w="38100">
              <a:solidFill>
                <a:schemeClr val="tx1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28700" y="4081194"/>
            <a:ext cx="44604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/>
              </a:rPr>
              <a:t>Content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00540" y="1409700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609" lvl="1" indent="-514350">
              <a:lnSpc>
                <a:spcPts val="3919"/>
              </a:lnSpc>
              <a:buFont typeface="Wingdings" panose="05000000000000000000" pitchFamily="2" charset="2"/>
              <a:buChar char="ü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00540" y="2123931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609" lvl="1" indent="-514350">
              <a:lnSpc>
                <a:spcPts val="3919"/>
              </a:lnSpc>
              <a:buFont typeface="Wingdings" panose="05000000000000000000" pitchFamily="2" charset="2"/>
              <a:buChar char="ü"/>
            </a:pPr>
            <a:r>
              <a:rPr lang="en-US" sz="2799" dirty="0" err="1">
                <a:solidFill>
                  <a:srgbClr val="F4F4F4"/>
                </a:solidFill>
                <a:latin typeface="Fira Sans Light"/>
              </a:rPr>
              <a:t>Minkowski</a:t>
            </a:r>
            <a:r>
              <a:rPr lang="en-US" sz="2799" dirty="0">
                <a:solidFill>
                  <a:srgbClr val="F4F4F4"/>
                </a:solidFill>
                <a:latin typeface="Fira Sans Light"/>
              </a:rPr>
              <a:t> Distance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00540" y="2838162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609" lvl="1" indent="-514350">
              <a:lnSpc>
                <a:spcPts val="3919"/>
              </a:lnSpc>
              <a:buFont typeface="Wingdings" panose="05000000000000000000" pitchFamily="2" charset="2"/>
              <a:buChar char="ü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Data 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00540" y="3552393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609" lvl="1" indent="-514350">
              <a:lnSpc>
                <a:spcPts val="3919"/>
              </a:lnSpc>
              <a:buFont typeface="Wingdings" panose="05000000000000000000" pitchFamily="2" charset="2"/>
              <a:buChar char="ü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Building the KNN Model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00540" y="4266624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609" lvl="1" indent="-514350">
              <a:lnSpc>
                <a:spcPts val="3919"/>
              </a:lnSpc>
              <a:buFont typeface="Wingdings" panose="05000000000000000000" pitchFamily="2" charset="2"/>
              <a:buChar char="ü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knn_predict()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00540" y="4980855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609" lvl="1" indent="-514350">
              <a:lnSpc>
                <a:spcPts val="3919"/>
              </a:lnSpc>
              <a:buFont typeface="Wingdings" panose="05000000000000000000" pitchFamily="2" charset="2"/>
              <a:buChar char="ü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Accuracy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00540" y="5695086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609" lvl="1" indent="-514350">
              <a:lnSpc>
                <a:spcPts val="3919"/>
              </a:lnSpc>
              <a:buFont typeface="Wingdings" panose="05000000000000000000" pitchFamily="2" charset="2"/>
              <a:buChar char="ü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Effect of Varying 'K'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00540" y="6409317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609" lvl="1" indent="-514350">
              <a:lnSpc>
                <a:spcPts val="3919"/>
              </a:lnSpc>
              <a:buFont typeface="Wingdings" panose="05000000000000000000" pitchFamily="2" charset="2"/>
              <a:buChar char="ü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Real World Applications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00540" y="7119247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609" lvl="1" indent="-514350">
              <a:lnSpc>
                <a:spcPts val="3919"/>
              </a:lnSpc>
              <a:buFont typeface="Wingdings" panose="05000000000000000000" pitchFamily="2" charset="2"/>
              <a:buChar char="ü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9193">
        <p14:pan dir="u"/>
      </p:transition>
    </mc:Choice>
    <mc:Fallback xmlns="">
      <p:transition spd="slow" advTm="919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  <a:solidFill>
            <a:srgbClr val="E8E8E4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3016977" y="1668464"/>
            <a:ext cx="4493889" cy="966784"/>
            <a:chOff x="0" y="-57151"/>
            <a:chExt cx="5991852" cy="1289045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1"/>
              <a:ext cx="599185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59"/>
                </a:lnSpc>
              </a:pPr>
              <a:r>
                <a:rPr lang="en-US" sz="2899" dirty="0">
                  <a:solidFill>
                    <a:srgbClr val="000000"/>
                  </a:solidFill>
                  <a:latin typeface="Fira Sans Light Bold"/>
                </a:rPr>
                <a:t>Non-Parametric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4736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063725" y="2900678"/>
            <a:ext cx="4900588" cy="101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Fira Sans Light Bold"/>
              </a:rPr>
              <a:t>Works on low-dimension dataset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70033" y="5078095"/>
            <a:ext cx="506805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Sans Light Bold"/>
              </a:rPr>
              <a:t>Based on Feature Similarity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988308"/>
            <a:ext cx="6113968" cy="403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59"/>
              </a:lnSpc>
            </a:pPr>
            <a:r>
              <a:rPr lang="en-US" sz="8199" spc="-8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/>
              </a:rPr>
              <a:t>Conclusion</a:t>
            </a:r>
          </a:p>
          <a:p>
            <a:pPr>
              <a:lnSpc>
                <a:spcPts val="10659"/>
              </a:lnSpc>
            </a:pPr>
            <a:r>
              <a:rPr lang="en-US" sz="8199" spc="-8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/>
              </a:rPr>
              <a:t>&amp;</a:t>
            </a:r>
          </a:p>
          <a:p>
            <a:pPr marL="0" lvl="0" indent="0">
              <a:lnSpc>
                <a:spcPts val="10659"/>
              </a:lnSpc>
              <a:spcBef>
                <a:spcPct val="0"/>
              </a:spcBef>
            </a:pPr>
            <a:r>
              <a:rPr lang="en-US" sz="8199" spc="-8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Medium"/>
              </a:rPr>
              <a:t>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13094" y="6750050"/>
            <a:ext cx="640776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Sans Light Bold"/>
              </a:rPr>
              <a:t>Classification &amp; Regression Algorithm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8422005"/>
            <a:ext cx="640776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Sans Light Bold"/>
              </a:rPr>
              <a:t>Supervised Learning Algorithm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7160">
        <p14:pan dir="r"/>
      </p:transition>
    </mc:Choice>
    <mc:Fallback xmlns="">
      <p:transition spd="slow" advTm="716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5059131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-60" dirty="0">
                <a:solidFill>
                  <a:srgbClr val="000000"/>
                </a:solidFill>
                <a:latin typeface="Fira Sans Medium"/>
              </a:rPr>
              <a:t>Thank </a:t>
            </a:r>
          </a:p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 dirty="0">
                <a:solidFill>
                  <a:srgbClr val="000000"/>
                </a:solidFill>
                <a:latin typeface="Fira Sans Medium"/>
              </a:rPr>
              <a:t>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149046"/>
            <a:ext cx="6362700" cy="40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dirty="0">
                <a:solidFill>
                  <a:srgbClr val="000000"/>
                </a:solidFill>
                <a:latin typeface="Fira Sans Light"/>
              </a:rPr>
              <a:t>A Presentation by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728249" y="2085975"/>
            <a:ext cx="483262" cy="8078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570577" y="3771699"/>
            <a:ext cx="807886" cy="6110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570577" y="2161622"/>
            <a:ext cx="807886" cy="6565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570577" y="5315326"/>
            <a:ext cx="807886" cy="8078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156396" y="5413741"/>
            <a:ext cx="774379" cy="611055"/>
          </a:xfrm>
          <a:prstGeom prst="rect">
            <a:avLst/>
          </a:prstGeom>
        </p:spPr>
      </p:pic>
      <p:pic>
        <p:nvPicPr>
          <p:cNvPr id="9" name="Picture 9">
            <a:hlinkClick r:id="rId13" tooltip="http://rgipt.ac.in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321629" y="3771699"/>
            <a:ext cx="807886" cy="611055"/>
          </a:xfrm>
          <a:prstGeom prst="rect">
            <a:avLst/>
          </a:prstGeom>
        </p:spPr>
      </p:pic>
      <p:pic>
        <p:nvPicPr>
          <p:cNvPr id="10" name="Picture 10">
            <a:hlinkClick r:id="rId16" tooltip="https://www.google.com/search?q=knn&amp;oq=knn&amp;aqs=chrome..69i57j35i39j69i59j0i20i131i263i433i512j0i67j69i60l3.2511j0j7&amp;sourceid=chrome&amp;ie=UTF-8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0321629" y="2085975"/>
            <a:ext cx="807886" cy="80788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0321629" y="5315326"/>
            <a:ext cx="807886" cy="80788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5435822" y="5274092"/>
            <a:ext cx="1068118" cy="80788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2156396" y="2085975"/>
            <a:ext cx="634557" cy="807886"/>
          </a:xfrm>
          <a:prstGeom prst="rect">
            <a:avLst/>
          </a:prstGeom>
        </p:spPr>
      </p:pic>
      <p:pic>
        <p:nvPicPr>
          <p:cNvPr id="14" name="Picture 14">
            <a:hlinkClick r:id="rId25" tooltip="https://www.linkedin.com/in/vijeetnigam26/"/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2156396" y="3673284"/>
            <a:ext cx="762350" cy="8078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3933142" y="3673284"/>
            <a:ext cx="577271" cy="80788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3817835" y="2116821"/>
            <a:ext cx="807886" cy="74619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5597519" y="3771699"/>
            <a:ext cx="613993" cy="80788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3873750" y="5315326"/>
            <a:ext cx="807886" cy="807886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1785C578-9827-9628-43C4-7424F2813372}"/>
              </a:ext>
            </a:extLst>
          </p:cNvPr>
          <p:cNvSpPr txBox="1"/>
          <p:nvPr/>
        </p:nvSpPr>
        <p:spPr>
          <a:xfrm>
            <a:off x="1028700" y="7950037"/>
            <a:ext cx="6362700" cy="510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V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I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J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E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E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T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N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I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G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A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pitchFamily="34" charset="0"/>
              </a:rPr>
              <a:t>M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48">
        <p159:morph option="byObject"/>
      </p:transition>
    </mc:Choice>
    <mc:Fallback xmlns="">
      <p:transition spd="slow" advTm="1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9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1770" y="4201140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FDBC1"/>
            </a:solidFill>
            <a:ln w="38100">
              <a:solidFill>
                <a:schemeClr val="tx1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45997" y="2120110"/>
            <a:ext cx="7611546" cy="659125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30057" r="-3005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947703"/>
            <a:ext cx="7784689" cy="6085914"/>
            <a:chOff x="0" y="-407645"/>
            <a:chExt cx="10379585" cy="8114552"/>
          </a:xfrm>
        </p:grpSpPr>
        <p:sp>
          <p:nvSpPr>
            <p:cNvPr id="9" name="TextBox 9"/>
            <p:cNvSpPr txBox="1"/>
            <p:nvPr/>
          </p:nvSpPr>
          <p:spPr>
            <a:xfrm>
              <a:off x="0" y="-407645"/>
              <a:ext cx="10379585" cy="342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 dirty="0">
                  <a:solidFill>
                    <a:srgbClr val="FFEDAA"/>
                  </a:solidFill>
                  <a:latin typeface="Fira Sans Medium"/>
                </a:rPr>
                <a:t>K-Nearest Neighbors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654549"/>
              <a:ext cx="9298793" cy="405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EDAA"/>
                  </a:solidFill>
                  <a:latin typeface="Fira Sans Light"/>
                </a:rPr>
                <a:t>K-Nearest Neighbors (KNN) is a supervised machine learning algorithm that can be used for either regression or classification tasks.</a:t>
              </a: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FFEDAA"/>
                  </a:solidFill>
                  <a:latin typeface="Fira Sans Light"/>
                </a:rPr>
                <a:t> 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EDAA"/>
                  </a:solidFill>
                  <a:latin typeface="Fira Sans Light"/>
                </a:rPr>
                <a:t>It is non-parametric, which means that the algorithm does not make assumptions about the underlying distributions of the data. 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C7D0190-6432-369A-E5AC-963DEF281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69" y="585900"/>
            <a:ext cx="3600000" cy="360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935">
        <p14:pan dir="u"/>
      </p:transition>
    </mc:Choice>
    <mc:Fallback xmlns="">
      <p:transition spd="slow" advTm="6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nn2">
            <a:hlinkClick r:id="" action="ppaction://media"/>
            <a:extLst>
              <a:ext uri="{FF2B5EF4-FFF2-40B4-BE49-F238E27FC236}">
                <a16:creationId xmlns:a16="http://schemas.microsoft.com/office/drawing/2014/main" id="{B3CEFAF4-84CD-D0B2-2F4D-BB537AAE176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48686"/>
            <a:ext cx="17983200" cy="101896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93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7273">
        <p14:pan/>
      </p:transition>
    </mc:Choice>
    <mc:Fallback xmlns="">
      <p:transition spd="slow" advTm="37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62" objId="5"/>
        <p14:stopEvt time="37273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0" y="5664833"/>
            <a:ext cx="6384466" cy="17691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3936403"/>
            <a:ext cx="11954718" cy="266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4" lvl="1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Fira Sans Light"/>
              </a:rPr>
              <a:t>The distance between points is determined by using a generalized formula, known as </a:t>
            </a:r>
            <a:r>
              <a:rPr lang="en-US" sz="2499" dirty="0" err="1">
                <a:solidFill>
                  <a:srgbClr val="000000"/>
                </a:solidFill>
                <a:latin typeface="Fira Sans Light"/>
              </a:rPr>
              <a:t>Minkowski</a:t>
            </a:r>
            <a:r>
              <a:rPr lang="en-US" sz="2499" dirty="0">
                <a:solidFill>
                  <a:srgbClr val="000000"/>
                </a:solidFill>
                <a:latin typeface="Fira Sans Light"/>
              </a:rPr>
              <a:t> distance, i.e., represented as follows:</a:t>
            </a:r>
          </a:p>
          <a:p>
            <a:pPr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Fira Sans Light"/>
            </a:endParaRPr>
          </a:p>
          <a:p>
            <a:pPr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Fira Sans Light"/>
            </a:endParaRPr>
          </a:p>
          <a:p>
            <a:pPr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Fira Sans Light"/>
            </a:endParaRPr>
          </a:p>
          <a:p>
            <a:pPr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989049"/>
            <a:ext cx="9928745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Minkowski Distance</a:t>
            </a:r>
          </a:p>
          <a:p>
            <a:pPr marL="0" lvl="0" indent="0">
              <a:lnSpc>
                <a:spcPts val="10199"/>
              </a:lnSpc>
              <a:spcBef>
                <a:spcPct val="0"/>
              </a:spcBef>
            </a:pPr>
            <a:endParaRPr lang="en-US" sz="8499" spc="-84">
              <a:solidFill>
                <a:srgbClr val="000000"/>
              </a:solidFill>
              <a:latin typeface="Fira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875">
        <p14:pan/>
      </p:transition>
    </mc:Choice>
    <mc:Fallback xmlns="">
      <p:transition spd="slow" advTm="187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C2644-5BDA-5E91-D783-CE6D6B87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43499"/>
            <a:ext cx="5419217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4B1DB-40D8-D44D-5663-DAFAFF938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443499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0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61">
        <p159:morph option="byObject"/>
      </p:transition>
    </mc:Choice>
    <mc:Fallback xmlns="">
      <p:transition spd="slow" advTm="366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0212" y="2379865"/>
            <a:ext cx="5001368" cy="5177186"/>
            <a:chOff x="-220841" y="-333315"/>
            <a:chExt cx="812800" cy="8413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-220841" y="-33331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925"/>
                </a:lnSpc>
              </a:pPr>
              <a:r>
                <a:rPr lang="en-US" sz="2250" spc="112" dirty="0">
                  <a:solidFill>
                    <a:srgbClr val="F4F4F4"/>
                  </a:solidFill>
                  <a:latin typeface="Fira Sans Medium Bold"/>
                </a:rPr>
                <a:t>Sepal Length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28941" y="2396516"/>
            <a:ext cx="5001368" cy="5177186"/>
            <a:chOff x="-220841" y="-330609"/>
            <a:chExt cx="812800" cy="8413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220841" y="-330609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925"/>
                </a:lnSpc>
              </a:pPr>
              <a:r>
                <a:rPr lang="en-US" sz="2250" spc="112" dirty="0">
                  <a:solidFill>
                    <a:srgbClr val="F4F4F4"/>
                  </a:solidFill>
                  <a:latin typeface="Fira Sans Medium Bold"/>
                </a:rPr>
                <a:t>Sepal Width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23763" y="2356188"/>
            <a:ext cx="5001368" cy="5177186"/>
            <a:chOff x="-220841" y="-337163"/>
            <a:chExt cx="812800" cy="841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-220841" y="-337163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925"/>
                </a:lnSpc>
              </a:pPr>
              <a:r>
                <a:rPr lang="en-US" sz="2250" spc="112" dirty="0">
                  <a:solidFill>
                    <a:srgbClr val="F4F4F4"/>
                  </a:solidFill>
                  <a:latin typeface="Fira Sans Medium Bold"/>
                </a:rPr>
                <a:t>Petal Length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71055" y="2396516"/>
            <a:ext cx="5001368" cy="5177186"/>
            <a:chOff x="-220841" y="-333315"/>
            <a:chExt cx="812800" cy="841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-220841" y="-33331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925"/>
                </a:lnSpc>
              </a:pPr>
              <a:r>
                <a:rPr lang="en-US" sz="2250" spc="112" dirty="0">
                  <a:solidFill>
                    <a:srgbClr val="F4F4F4"/>
                  </a:solidFill>
                  <a:latin typeface="Fira Sans Medium Bold"/>
                </a:rPr>
                <a:t>Petal Width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62025"/>
            <a:ext cx="724130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Data Set</a:t>
            </a:r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938704" y="4843308"/>
            <a:ext cx="5303204" cy="5427483"/>
            <a:chOff x="-219931" y="-327560"/>
            <a:chExt cx="812800" cy="8318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FFEDA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-219931" y="-327560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 spc="114" dirty="0">
                  <a:solidFill>
                    <a:srgbClr val="000000"/>
                  </a:solidFill>
                  <a:latin typeface="Fira Sans Medium Bold"/>
                </a:rPr>
                <a:t>0 = </a:t>
              </a:r>
              <a:r>
                <a:rPr lang="en-US" sz="2299" spc="114" dirty="0" err="1">
                  <a:solidFill>
                    <a:srgbClr val="000000"/>
                  </a:solidFill>
                  <a:latin typeface="Fira Sans Medium Bold"/>
                </a:rPr>
                <a:t>setosa</a:t>
              </a:r>
              <a:endParaRPr lang="en-US" sz="2299" spc="114" dirty="0">
                <a:solidFill>
                  <a:srgbClr val="000000"/>
                </a:solidFill>
                <a:latin typeface="Fira Sans Medium Bold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235354" y="4821418"/>
            <a:ext cx="5303204" cy="5427483"/>
            <a:chOff x="-221509" y="-330915"/>
            <a:chExt cx="812800" cy="8318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FFEDA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221509" y="-330915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 spc="114" dirty="0">
                  <a:solidFill>
                    <a:srgbClr val="000000"/>
                  </a:solidFill>
                  <a:latin typeface="Fira Sans Medium Bold"/>
                </a:rPr>
                <a:t>1 = versicolor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456960" y="4814078"/>
            <a:ext cx="5303204" cy="5427483"/>
            <a:chOff x="-214452" y="-332040"/>
            <a:chExt cx="812800" cy="8318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FFEDA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-214452" y="-332040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 spc="114" dirty="0">
                  <a:solidFill>
                    <a:srgbClr val="000000"/>
                  </a:solidFill>
                  <a:latin typeface="Fira Sans Medium Bold"/>
                </a:rPr>
                <a:t>2 = virginica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523347" y="5867531"/>
            <a:ext cx="7241307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4800" spc="-48" dirty="0">
                <a:solidFill>
                  <a:srgbClr val="000000"/>
                </a:solidFill>
                <a:latin typeface="Fira Sans Medium"/>
              </a:rPr>
              <a:t>Species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23346" y="3199672"/>
            <a:ext cx="7241307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  <a:spcBef>
                <a:spcPct val="0"/>
              </a:spcBef>
            </a:pPr>
            <a:r>
              <a:rPr lang="en-US" sz="4900" spc="-49" dirty="0">
                <a:solidFill>
                  <a:srgbClr val="000000"/>
                </a:solidFill>
                <a:latin typeface="Fira Sans Medium"/>
              </a:rPr>
              <a:t>Measurements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010">
        <p14:pan/>
      </p:transition>
    </mc:Choice>
    <mc:Fallback xmlns="">
      <p:transition spd="slow" advTm="401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7F48E-18FB-8F80-762C-35F30D3F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797" y="95250"/>
            <a:ext cx="13828406" cy="100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254">
        <p14:pan dir="u"/>
      </p:transition>
    </mc:Choice>
    <mc:Fallback xmlns="">
      <p:transition spd="slow" advTm="325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8572" y="8362981"/>
            <a:ext cx="17019428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5429176"/>
            <a:ext cx="3364925" cy="2200380"/>
            <a:chOff x="0" y="0"/>
            <a:chExt cx="4486566" cy="293384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4486566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74349"/>
              <a:ext cx="4486566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Defining a function to calculate distance between two points</a:t>
              </a:r>
            </a:p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endParaRPr lang="en-US" sz="2000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17258" y="5428952"/>
            <a:ext cx="3364925" cy="2200603"/>
            <a:chOff x="0" y="0"/>
            <a:chExt cx="4486566" cy="2934138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4486566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74646"/>
              <a:ext cx="4486566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Using the distance function to get the distance between a test point and all known data points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5428952"/>
            <a:ext cx="3364925" cy="2200603"/>
            <a:chOff x="0" y="0"/>
            <a:chExt cx="4486566" cy="293413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4486566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4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74646"/>
              <a:ext cx="4486566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Using majority class labels of those closest points to predict the label of the test point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05817" y="5428952"/>
            <a:ext cx="3364925" cy="2200603"/>
            <a:chOff x="0" y="0"/>
            <a:chExt cx="4486566" cy="293413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4486566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74646"/>
              <a:ext cx="4486566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Sort distance measurements to find the points closest to the test point</a:t>
              </a:r>
            </a:p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000000"/>
                </a:solidFill>
                <a:latin typeface="Fira Sans Light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28700"/>
            <a:ext cx="646463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Building the </a:t>
            </a:r>
            <a:r>
              <a:rPr lang="en-US" sz="8499" spc="-84">
                <a:solidFill>
                  <a:srgbClr val="00A181"/>
                </a:solidFill>
                <a:latin typeface="Fira Sans Medium"/>
              </a:rPr>
              <a:t>KNN Model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31805" y="8198352"/>
            <a:ext cx="380203" cy="329258"/>
            <a:chOff x="0" y="0"/>
            <a:chExt cx="3619627" cy="31346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317258" y="8198352"/>
            <a:ext cx="380203" cy="329258"/>
            <a:chOff x="0" y="0"/>
            <a:chExt cx="3619627" cy="31346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605817" y="8217402"/>
            <a:ext cx="380203" cy="329258"/>
            <a:chOff x="0" y="0"/>
            <a:chExt cx="3619627" cy="31346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894375" y="8198352"/>
            <a:ext cx="380203" cy="329258"/>
            <a:chOff x="0" y="0"/>
            <a:chExt cx="3619627" cy="313461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  <a:ln w="38100">
              <a:solidFill>
                <a:schemeClr val="tx1"/>
              </a:solidFill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  <a:ln w="38100">
              <a:solidFill>
                <a:schemeClr val="tx1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3243939" y="-956153"/>
            <a:ext cx="2481390" cy="2148895"/>
            <a:chOff x="0" y="0"/>
            <a:chExt cx="3619627" cy="313461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  <a:ln w="38100">
              <a:solidFill>
                <a:schemeClr val="tx1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4014784" y="9061010"/>
            <a:ext cx="978836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A181"/>
                </a:solidFill>
                <a:latin typeface="Fira Sans Light"/>
              </a:rPr>
              <a:t>Repeat Steps 1 to 4 until all the test data points are classified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A181"/>
              </a:solidFill>
              <a:latin typeface="Fira Sans Ligh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363">
        <p14:pan/>
      </p:transition>
    </mc:Choice>
    <mc:Fallback xmlns="">
      <p:transition spd="slow" advTm="6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4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5|1.2|1.2|1.1|1|1.1|1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293</Words>
  <Application>Microsoft Office PowerPoint</Application>
  <PresentationFormat>Custom</PresentationFormat>
  <Paragraphs>58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Fira Sans Medium Bold</vt:lpstr>
      <vt:lpstr>Corbel Light</vt:lpstr>
      <vt:lpstr>Wingdings</vt:lpstr>
      <vt:lpstr>Arial</vt:lpstr>
      <vt:lpstr>Fira Sans Bold</vt:lpstr>
      <vt:lpstr>Calibri</vt:lpstr>
      <vt:lpstr>Fira Sans Light</vt:lpstr>
      <vt:lpstr>Fira Sans Light Bold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k-nearest neighbors</dc:title>
  <dc:creator>Vijeet Nigam</dc:creator>
  <cp:lastModifiedBy>Vijeet Nigam</cp:lastModifiedBy>
  <cp:revision>5</cp:revision>
  <dcterms:created xsi:type="dcterms:W3CDTF">2006-08-16T00:00:00Z</dcterms:created>
  <dcterms:modified xsi:type="dcterms:W3CDTF">2023-01-03T17:28:48Z</dcterms:modified>
  <dc:identifier>DAFUDLg7P6w</dc:identifier>
</cp:coreProperties>
</file>